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9"/>
  </p:notesMasterIdLst>
  <p:sldIdLst>
    <p:sldId id="297" r:id="rId3"/>
    <p:sldId id="464" r:id="rId4"/>
    <p:sldId id="510" r:id="rId5"/>
    <p:sldId id="511" r:id="rId6"/>
    <p:sldId id="516" r:id="rId7"/>
    <p:sldId id="517" r:id="rId8"/>
    <p:sldId id="518" r:id="rId9"/>
    <p:sldId id="519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27" r:id="rId18"/>
    <p:sldId id="469" r:id="rId19"/>
    <p:sldId id="529" r:id="rId20"/>
    <p:sldId id="528" r:id="rId21"/>
    <p:sldId id="512" r:id="rId22"/>
    <p:sldId id="513" r:id="rId23"/>
    <p:sldId id="530" r:id="rId24"/>
    <p:sldId id="531" r:id="rId25"/>
    <p:sldId id="532" r:id="rId26"/>
    <p:sldId id="541" r:id="rId27"/>
    <p:sldId id="533" r:id="rId28"/>
    <p:sldId id="534" r:id="rId29"/>
    <p:sldId id="505" r:id="rId30"/>
    <p:sldId id="535" r:id="rId31"/>
    <p:sldId id="542" r:id="rId32"/>
    <p:sldId id="536" r:id="rId33"/>
    <p:sldId id="514" r:id="rId34"/>
    <p:sldId id="538" r:id="rId35"/>
    <p:sldId id="537" r:id="rId36"/>
    <p:sldId id="472" r:id="rId37"/>
    <p:sldId id="509" r:id="rId38"/>
  </p:sldIdLst>
  <p:sldSz cx="9144000" cy="6858000" type="screen4x3"/>
  <p:notesSz cx="6858000" cy="9144000"/>
  <p:custDataLst>
    <p:tags r:id="rId4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26" d="100"/>
          <a:sy n="126" d="100"/>
        </p:scale>
        <p:origin x="732" y="13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278340" y="737101"/>
            <a:ext cx="4627615" cy="57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325199" y="693608"/>
            <a:ext cx="4608512" cy="9593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z="2800" dirty="0" err="1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</a:t>
            </a:r>
            <a:r>
              <a:rPr lang="ko-KR" altLang="en-US" sz="2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배우는</a:t>
            </a:r>
            <a:b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누구나 </a:t>
            </a:r>
            <a:r>
              <a:rPr lang="ko-KR" altLang="en-US" sz="2800" dirty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61" y="363572"/>
            <a:ext cx="1921344" cy="1619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30" y="1781033"/>
            <a:ext cx="3374596" cy="44454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345" y="1322625"/>
            <a:ext cx="3266823" cy="5192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items(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) </a:t>
            </a:r>
            <a:r>
              <a:rPr lang="ko-KR" altLang="en-US" dirty="0"/>
              <a:t>쌍의 </a:t>
            </a:r>
            <a:r>
              <a:rPr lang="ko-KR" altLang="en-US" dirty="0" err="1"/>
              <a:t>튜플이</a:t>
            </a:r>
            <a:r>
              <a:rPr lang="ko-KR" altLang="en-US" dirty="0"/>
              <a:t> 들어 있는 리스트를 반환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튜플의</a:t>
            </a:r>
            <a:r>
              <a:rPr lang="ko-KR" altLang="en-US" dirty="0"/>
              <a:t> 첫 번째 항목은 키</a:t>
            </a:r>
            <a:r>
              <a:rPr lang="en-US" altLang="ko-KR" dirty="0"/>
              <a:t>, </a:t>
            </a:r>
            <a:r>
              <a:rPr lang="ko-KR" altLang="en-US" dirty="0"/>
              <a:t>두 번째 항목은 키 값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02" y="3667144"/>
            <a:ext cx="3638550" cy="168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93" y="2313871"/>
            <a:ext cx="70770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4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values()</a:t>
            </a:r>
            <a:r>
              <a:rPr lang="ko-KR" altLang="en-US" dirty="0"/>
              <a:t>와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values( )</a:t>
            </a:r>
          </a:p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values( )</a:t>
            </a:r>
            <a:r>
              <a:rPr lang="ko-KR" altLang="en-US" dirty="0"/>
              <a:t>는 값으로 구성된 리스트를 반환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 </a:t>
            </a:r>
            <a:r>
              <a:rPr lang="en-US" altLang="ko-KR" dirty="0"/>
              <a:t>for</a:t>
            </a:r>
            <a:r>
              <a:rPr lang="ko-KR" altLang="en-US" dirty="0"/>
              <a:t>문에서</a:t>
            </a:r>
            <a:endParaRPr lang="en-US" altLang="ko-KR" dirty="0"/>
          </a:p>
          <a:p>
            <a:pPr lvl="1"/>
            <a:r>
              <a:rPr lang="ko-KR" altLang="en-US" dirty="0"/>
              <a:t>시퀀스 위치에 있는 </a:t>
            </a:r>
            <a:r>
              <a:rPr lang="ko-KR" altLang="en-US" dirty="0" err="1"/>
              <a:t>딕셔너리</a:t>
            </a:r>
            <a:r>
              <a:rPr lang="ko-KR" altLang="en-US" dirty="0"/>
              <a:t> 변수만으로도 모든 키를 순회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78" y="1981200"/>
            <a:ext cx="622935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78" y="3769711"/>
            <a:ext cx="5667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9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일상 코딩</a:t>
            </a:r>
            <a:r>
              <a:rPr lang="en-US" altLang="ko-KR" sz="2400" dirty="0"/>
              <a:t>: </a:t>
            </a:r>
            <a:r>
              <a:rPr lang="ko-KR" altLang="en-US" sz="2400" dirty="0"/>
              <a:t>네 계절 단어의 한영 사전을 만들어 항목 순회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0C1918-68F4-4BE4-BAF3-9AD0DBFA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48" y="1029383"/>
            <a:ext cx="5259396" cy="52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get()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키로 조회하는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get(</a:t>
            </a:r>
            <a:r>
              <a:rPr lang="ko-KR" altLang="en-US" dirty="0"/>
              <a:t>키</a:t>
            </a:r>
            <a:r>
              <a:rPr lang="en-US" altLang="ko-KR" dirty="0"/>
              <a:t>[, </a:t>
            </a:r>
            <a:r>
              <a:rPr lang="ko-KR" altLang="en-US" dirty="0"/>
              <a:t>키가</a:t>
            </a:r>
            <a:r>
              <a:rPr lang="en-US" altLang="ko-KR" dirty="0"/>
              <a:t>_</a:t>
            </a:r>
            <a:r>
              <a:rPr lang="ko-KR" altLang="en-US" dirty="0"/>
              <a:t>없을</a:t>
            </a:r>
            <a:r>
              <a:rPr lang="en-US" altLang="ko-KR" dirty="0"/>
              <a:t>_</a:t>
            </a:r>
            <a:r>
              <a:rPr lang="ko-KR" altLang="en-US" dirty="0"/>
              <a:t>때</a:t>
            </a:r>
            <a:r>
              <a:rPr lang="en-US" altLang="ko-KR" dirty="0"/>
              <a:t>_</a:t>
            </a:r>
            <a:r>
              <a:rPr lang="ko-KR" altLang="en-US" dirty="0"/>
              <a:t>반환 값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err="1"/>
              <a:t>딕셔너리에</a:t>
            </a:r>
            <a:r>
              <a:rPr lang="ko-KR" altLang="en-US" dirty="0"/>
              <a:t> 키가 없어도 오류가 발생하지 않고 아무것도 없다는 의미인 </a:t>
            </a:r>
            <a:r>
              <a:rPr lang="en-US" altLang="ko-KR" dirty="0"/>
              <a:t>None</a:t>
            </a:r>
            <a:r>
              <a:rPr lang="ko-KR" altLang="en-US" dirty="0"/>
              <a:t>을 반환</a:t>
            </a:r>
            <a:endParaRPr lang="en-US" altLang="ko-KR" dirty="0"/>
          </a:p>
          <a:p>
            <a:pPr lvl="1"/>
            <a:r>
              <a:rPr lang="ko-KR" altLang="en-US" dirty="0"/>
              <a:t>만일 키 뒤에 다른 인자를 넣으면 </a:t>
            </a:r>
            <a:r>
              <a:rPr lang="ko-KR" altLang="en-US" dirty="0" err="1"/>
              <a:t>딕셔너리에</a:t>
            </a:r>
            <a:r>
              <a:rPr lang="ko-KR" altLang="en-US" dirty="0"/>
              <a:t> 키가 없을 때 이 지정된 값을 반환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49" y="1792533"/>
            <a:ext cx="5772150" cy="828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58" y="4208585"/>
            <a:ext cx="48101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9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clear()</a:t>
            </a:r>
            <a:r>
              <a:rPr lang="ko-KR" altLang="en-US" dirty="0"/>
              <a:t>와 문장 </a:t>
            </a:r>
            <a:r>
              <a:rPr lang="en-US" altLang="ko-KR" dirty="0"/>
              <a:t>del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항목을 제거하는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clear( )</a:t>
            </a:r>
          </a:p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clear( )</a:t>
            </a:r>
            <a:r>
              <a:rPr lang="ko-KR" altLang="en-US" dirty="0"/>
              <a:t>는 기존의 모든 키</a:t>
            </a:r>
            <a:r>
              <a:rPr lang="en-US" altLang="ko-KR" dirty="0"/>
              <a:t>:</a:t>
            </a:r>
            <a:r>
              <a:rPr lang="ko-KR" altLang="en-US" dirty="0"/>
              <a:t>값 항목을 삭제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 </a:t>
            </a:r>
            <a:r>
              <a:rPr lang="en-US" altLang="ko-KR" dirty="0"/>
              <a:t>del</a:t>
            </a:r>
            <a:r>
              <a:rPr lang="ko-KR" altLang="en-US" dirty="0"/>
              <a:t>로 </a:t>
            </a:r>
            <a:r>
              <a:rPr lang="ko-KR" altLang="en-US" dirty="0" err="1"/>
              <a:t>딕셔너리</a:t>
            </a:r>
            <a:r>
              <a:rPr lang="ko-KR" altLang="en-US" dirty="0"/>
              <a:t> 변수 자체 제거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65" y="4029807"/>
            <a:ext cx="417195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757" y="2021330"/>
            <a:ext cx="56864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일상 코딩</a:t>
            </a:r>
            <a:r>
              <a:rPr lang="en-US" altLang="ko-KR" sz="2400" dirty="0"/>
              <a:t>: </a:t>
            </a:r>
            <a:r>
              <a:rPr lang="ko-KR" altLang="en-US" sz="2400" dirty="0"/>
              <a:t>사계절 단어의 한영 사전을 만들어 항목 순회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" y="1006523"/>
            <a:ext cx="5157421" cy="4402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28" y="2637154"/>
            <a:ext cx="5181600" cy="36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8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딕셔너리를</a:t>
            </a:r>
            <a:r>
              <a:rPr lang="ko-KR" altLang="en-US" dirty="0"/>
              <a:t> 결합하는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update(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update(</a:t>
            </a:r>
            <a:r>
              <a:rPr lang="ko-KR" altLang="en-US" dirty="0"/>
              <a:t>다른 </a:t>
            </a:r>
            <a:r>
              <a:rPr lang="ko-KR" altLang="en-US" dirty="0" err="1"/>
              <a:t>딕셔너리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인자인 다른 </a:t>
            </a:r>
            <a:r>
              <a:rPr lang="ko-KR" altLang="en-US" dirty="0" err="1"/>
              <a:t>딕셔너리를</a:t>
            </a:r>
            <a:r>
              <a:rPr lang="ko-KR" altLang="en-US" dirty="0"/>
              <a:t> 합병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인자 </a:t>
            </a:r>
            <a:r>
              <a:rPr lang="ko-KR" altLang="en-US" dirty="0" err="1"/>
              <a:t>딕셔너리에</a:t>
            </a:r>
            <a:r>
              <a:rPr lang="ko-KR" altLang="en-US" dirty="0"/>
              <a:t> 원 </a:t>
            </a:r>
            <a:r>
              <a:rPr lang="ko-KR" altLang="en-US" dirty="0" err="1"/>
              <a:t>딕셔너리와</a:t>
            </a:r>
            <a:r>
              <a:rPr lang="ko-KR" altLang="en-US" dirty="0"/>
              <a:t> 동일한 키가 있다면 인자 </a:t>
            </a:r>
            <a:r>
              <a:rPr lang="ko-KR" altLang="en-US" dirty="0" err="1"/>
              <a:t>딕셔너리의</a:t>
            </a:r>
            <a:r>
              <a:rPr lang="ko-KR" altLang="en-US" dirty="0"/>
              <a:t> 값으로 대체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81" y="1970210"/>
            <a:ext cx="6200775" cy="1352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34" y="4810857"/>
            <a:ext cx="28194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1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538412"/>
            <a:ext cx="74771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원소는 유일하고 순서는 의미 없는 집합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집합은 중복되는 요소가 없으며</a:t>
            </a:r>
            <a:r>
              <a:rPr lang="en-US" altLang="ko-KR" dirty="0"/>
              <a:t>, </a:t>
            </a:r>
            <a:r>
              <a:rPr lang="ko-KR" altLang="en-US" dirty="0"/>
              <a:t>순서도 없는 원소의 모임</a:t>
            </a:r>
            <a:r>
              <a:rPr lang="en-US" altLang="ko-KR" dirty="0"/>
              <a:t>(collections )</a:t>
            </a:r>
            <a:endParaRPr lang="ko-KR" altLang="en-US" dirty="0"/>
          </a:p>
          <a:p>
            <a:pPr lvl="1"/>
            <a:r>
              <a:rPr lang="ko-KR" altLang="en-US" dirty="0"/>
              <a:t>집합 </a:t>
            </a:r>
            <a:r>
              <a:rPr lang="en-US" altLang="ko-KR" dirty="0"/>
              <a:t>A, B</a:t>
            </a:r>
            <a:r>
              <a:rPr lang="ko-KR" altLang="en-US" dirty="0"/>
              <a:t>의 관계를 이해하기 쉽도록 표현한 벤 다이어그램</a:t>
            </a:r>
            <a:endParaRPr lang="en-US" altLang="ko-KR" dirty="0"/>
          </a:p>
          <a:p>
            <a:pPr lvl="1"/>
            <a:r>
              <a:rPr lang="ko-KR" altLang="en-US" dirty="0"/>
              <a:t>원소를 콤마로 구분하며 중괄호로 둘러싸 표현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2235446"/>
            <a:ext cx="3714750" cy="1771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30" y="4112607"/>
            <a:ext cx="69818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50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set( )</a:t>
            </a:r>
            <a:r>
              <a:rPr lang="ko-KR" altLang="en-US" dirty="0"/>
              <a:t>을 활용한 집합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set( ) </a:t>
            </a:r>
            <a:r>
              <a:rPr lang="ko-KR" altLang="en-US" dirty="0"/>
              <a:t>호출로 공집합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수정 가능한 리스트와 </a:t>
            </a:r>
            <a:r>
              <a:rPr lang="ko-KR" altLang="en-US" dirty="0" err="1"/>
              <a:t>딕셔너리는</a:t>
            </a:r>
            <a:r>
              <a:rPr lang="ko-KR" altLang="en-US" dirty="0"/>
              <a:t> 집합의 원소로 사용 불가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33" y="3053839"/>
            <a:ext cx="1381125" cy="781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83" y="2448205"/>
            <a:ext cx="63817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333" y="1665243"/>
            <a:ext cx="1343025" cy="828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711" y="1603699"/>
            <a:ext cx="4953000" cy="16573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754" y="3319464"/>
            <a:ext cx="1447800" cy="5619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087" y="4576844"/>
            <a:ext cx="5543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2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547937"/>
            <a:ext cx="74771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중괄호로 직접 원소를 나열해 집합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{</a:t>
            </a:r>
            <a:r>
              <a:rPr lang="ko-KR" altLang="en-US" dirty="0"/>
              <a:t>원소 </a:t>
            </a:r>
            <a:r>
              <a:rPr lang="en-US" altLang="ko-KR" dirty="0"/>
              <a:t>1, </a:t>
            </a:r>
            <a:r>
              <a:rPr lang="ko-KR" altLang="en-US" dirty="0"/>
              <a:t>원소 </a:t>
            </a:r>
            <a:r>
              <a:rPr lang="en-US" altLang="ko-KR" dirty="0"/>
              <a:t>2, …}</a:t>
            </a:r>
            <a:r>
              <a:rPr lang="ko-KR" altLang="en-US" dirty="0"/>
              <a:t>로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{</a:t>
            </a:r>
            <a:r>
              <a:rPr lang="ko-KR" altLang="en-US" dirty="0"/>
              <a:t>원소 </a:t>
            </a:r>
            <a:r>
              <a:rPr lang="en-US" altLang="ko-KR" dirty="0"/>
              <a:t>1, </a:t>
            </a:r>
            <a:r>
              <a:rPr lang="ko-KR" altLang="en-US" dirty="0"/>
              <a:t>원소 </a:t>
            </a:r>
            <a:r>
              <a:rPr lang="en-US" altLang="ko-KR" dirty="0"/>
              <a:t>2, …}</a:t>
            </a:r>
            <a:r>
              <a:rPr lang="ko-KR" altLang="en-US" dirty="0"/>
              <a:t>에서 리스트나 </a:t>
            </a:r>
            <a:r>
              <a:rPr lang="ko-KR" altLang="en-US" dirty="0" err="1"/>
              <a:t>딕셔너리는</a:t>
            </a:r>
            <a:r>
              <a:rPr lang="ko-KR" altLang="en-US" dirty="0"/>
              <a:t> 원소로 사용 불가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3522419"/>
            <a:ext cx="5838825" cy="2028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79" y="1628775"/>
            <a:ext cx="58197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4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한 글자 단어로 구성된 집합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325438"/>
            <a:ext cx="71913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0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집합의 원소 추가와 삭제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07870" cy="5151503"/>
          </a:xfrm>
        </p:spPr>
        <p:txBody>
          <a:bodyPr/>
          <a:lstStyle/>
          <a:p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add(</a:t>
            </a:r>
            <a:r>
              <a:rPr lang="ko-KR" altLang="en-US" dirty="0"/>
              <a:t>원소</a:t>
            </a:r>
            <a:r>
              <a:rPr lang="en-US" altLang="ko-KR" dirty="0"/>
              <a:t>)</a:t>
            </a:r>
            <a:r>
              <a:rPr lang="ko-KR" altLang="en-US" dirty="0"/>
              <a:t>로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remove(</a:t>
            </a:r>
            <a:r>
              <a:rPr lang="ko-KR" altLang="en-US" dirty="0"/>
              <a:t>원소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discard(</a:t>
            </a:r>
            <a:r>
              <a:rPr lang="ko-KR" altLang="en-US" dirty="0"/>
              <a:t>원소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pop( 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clear()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902" y="1071143"/>
            <a:ext cx="1348786" cy="9111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038" y="4631425"/>
            <a:ext cx="1420788" cy="9275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454" y="3657596"/>
            <a:ext cx="1339810" cy="9275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454" y="2003852"/>
            <a:ext cx="2613367" cy="15459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621" y="5640418"/>
            <a:ext cx="1253351" cy="73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9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로또 번호를 집합을 이용해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77" y="986280"/>
            <a:ext cx="5591541" cy="53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3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합집합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집합 연산과 벤 다이어그램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합집합 연산자 </a:t>
            </a:r>
            <a:r>
              <a:rPr lang="en-US" altLang="ko-KR" dirty="0"/>
              <a:t>|</a:t>
            </a:r>
            <a:r>
              <a:rPr lang="ko-KR" altLang="en-US" dirty="0"/>
              <a:t>와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union( ), update(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62" y="1604596"/>
            <a:ext cx="7124700" cy="1714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318" y="3891692"/>
            <a:ext cx="3198349" cy="16144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318" y="5549791"/>
            <a:ext cx="1713401" cy="6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85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교집합과 </a:t>
            </a:r>
            <a:r>
              <a:rPr lang="ko-KR" altLang="en-US" dirty="0" err="1"/>
              <a:t>차집합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교집합 연산자 </a:t>
            </a:r>
            <a:r>
              <a:rPr lang="en-US" altLang="ko-KR" dirty="0"/>
              <a:t>&amp;</a:t>
            </a:r>
            <a:r>
              <a:rPr lang="ko-KR" altLang="en-US" dirty="0"/>
              <a:t>와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intersection( 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차집합</a:t>
            </a:r>
            <a:r>
              <a:rPr lang="ko-KR" altLang="en-US" dirty="0"/>
              <a:t> 연산자 </a:t>
            </a:r>
            <a:r>
              <a:rPr lang="en-US" altLang="ko-KR" dirty="0"/>
              <a:t>-</a:t>
            </a:r>
            <a:r>
              <a:rPr lang="ko-KR" altLang="en-US" dirty="0"/>
              <a:t>와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difference(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09" y="1621551"/>
            <a:ext cx="3694716" cy="13451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14" y="3060634"/>
            <a:ext cx="2349595" cy="7511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139" y="4436078"/>
            <a:ext cx="3509961" cy="16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35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여집합 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여집합 연산자 </a:t>
            </a:r>
            <a:r>
              <a:rPr lang="en-US" altLang="ko-KR" dirty="0"/>
              <a:t>^</a:t>
            </a:r>
            <a:r>
              <a:rPr lang="ko-KR" altLang="en-US" dirty="0"/>
              <a:t>와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symmetric_difference</a:t>
            </a:r>
            <a:r>
              <a:rPr lang="en-US" altLang="ko-KR" dirty="0"/>
              <a:t>( 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집합 연산의 축약 대입 연산자 </a:t>
            </a:r>
            <a:r>
              <a:rPr lang="en-US" altLang="ko-KR" dirty="0"/>
              <a:t>|=, &amp;=, -=, ^=</a:t>
            </a:r>
            <a:r>
              <a:rPr lang="ko-KR" altLang="en-US" dirty="0"/>
              <a:t>와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intersection_update</a:t>
            </a:r>
            <a:r>
              <a:rPr lang="en-US" altLang="ko-KR" dirty="0"/>
              <a:t>( ) </a:t>
            </a:r>
            <a:r>
              <a:rPr lang="ko-KR" altLang="en-US" dirty="0"/>
              <a:t>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24" y="1579687"/>
            <a:ext cx="2524491" cy="941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5" y="3458847"/>
            <a:ext cx="2721760" cy="847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94" y="4459574"/>
            <a:ext cx="3650744" cy="8719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095" y="3485820"/>
            <a:ext cx="3581833" cy="7731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798" y="4425218"/>
            <a:ext cx="3408263" cy="7810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473" y="5311934"/>
            <a:ext cx="4094650" cy="76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3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요일로 구성된 집합의 연산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89" y="1193960"/>
            <a:ext cx="6766685" cy="449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99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519362"/>
            <a:ext cx="75819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6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zip()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몇 개의 리스트나 </a:t>
            </a:r>
            <a:r>
              <a:rPr lang="ko-KR" altLang="en-US" dirty="0" err="1"/>
              <a:t>튜플의</a:t>
            </a:r>
            <a:r>
              <a:rPr lang="ko-KR" altLang="en-US" dirty="0"/>
              <a:t> 항목으로 조합된 </a:t>
            </a:r>
            <a:r>
              <a:rPr lang="ko-KR" altLang="en-US" dirty="0" err="1"/>
              <a:t>튜플을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동일한 수로 이뤄진 여러 개의 </a:t>
            </a:r>
            <a:r>
              <a:rPr lang="ko-KR" altLang="en-US" dirty="0" err="1"/>
              <a:t>튜플</a:t>
            </a:r>
            <a:r>
              <a:rPr lang="ko-KR" altLang="en-US" dirty="0"/>
              <a:t> 항목 시퀀스를 각각의 리스트로 묶어 주는 역할을 하는 함수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zip( )</a:t>
            </a:r>
            <a:r>
              <a:rPr lang="ko-KR" altLang="en-US" dirty="0"/>
              <a:t>의 결과는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zip</a:t>
            </a:r>
          </a:p>
          <a:p>
            <a:pPr lvl="1"/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zip</a:t>
            </a:r>
            <a:r>
              <a:rPr lang="ko-KR" altLang="en-US" dirty="0"/>
              <a:t>은 간단히 리스트나 </a:t>
            </a:r>
            <a:r>
              <a:rPr lang="ko-KR" altLang="en-US" dirty="0" err="1"/>
              <a:t>튜플로</a:t>
            </a:r>
            <a:r>
              <a:rPr lang="ko-KR" altLang="en-US" dirty="0"/>
              <a:t> 변환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50" y="5205417"/>
            <a:ext cx="6705600" cy="56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74" y="4640908"/>
            <a:ext cx="4972050" cy="514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74" y="4022711"/>
            <a:ext cx="4972050" cy="552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132" y="2727506"/>
            <a:ext cx="3657600" cy="1238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132" y="5801067"/>
            <a:ext cx="25908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8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딕셔러리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딕셔너리는</a:t>
            </a:r>
            <a:r>
              <a:rPr lang="ko-KR" altLang="en-US" dirty="0"/>
              <a:t> 말 그대로 ‘사전’</a:t>
            </a:r>
            <a:endParaRPr lang="en-US" altLang="ko-KR" dirty="0"/>
          </a:p>
          <a:p>
            <a:pPr lvl="1"/>
            <a:r>
              <a:rPr lang="ko-KR" altLang="en-US" dirty="0" err="1"/>
              <a:t>딕셔너리는</a:t>
            </a:r>
            <a:r>
              <a:rPr lang="ko-KR" altLang="en-US" dirty="0"/>
              <a:t> 키와 값의 쌍인 항목을 나열한 시퀀스</a:t>
            </a:r>
          </a:p>
          <a:p>
            <a:pPr lvl="1"/>
            <a:r>
              <a:rPr lang="ko-KR" altLang="en-US" dirty="0"/>
              <a:t>콤마로 구분된 항목</a:t>
            </a:r>
            <a:r>
              <a:rPr lang="en-US" altLang="ko-KR" dirty="0"/>
              <a:t>(</a:t>
            </a:r>
            <a:r>
              <a:rPr lang="ko-KR" altLang="en-US" dirty="0"/>
              <a:t>또는 요소</a:t>
            </a:r>
            <a:r>
              <a:rPr lang="en-US" altLang="ko-KR" dirty="0"/>
              <a:t>, </a:t>
            </a:r>
            <a:r>
              <a:rPr lang="ko-KR" altLang="en-US" dirty="0"/>
              <a:t>원소</a:t>
            </a:r>
            <a:r>
              <a:rPr lang="en-US" altLang="ko-KR" dirty="0"/>
              <a:t>)</a:t>
            </a:r>
            <a:r>
              <a:rPr lang="ko-KR" altLang="en-US" dirty="0"/>
              <a:t>들의 리스트로 표현</a:t>
            </a:r>
            <a:endParaRPr lang="en-US" altLang="ko-KR" dirty="0"/>
          </a:p>
          <a:p>
            <a:pPr lvl="1"/>
            <a:r>
              <a:rPr lang="ko-KR" altLang="en-US" dirty="0"/>
              <a:t>항목은 키</a:t>
            </a:r>
            <a:r>
              <a:rPr lang="en-US" altLang="ko-KR" dirty="0"/>
              <a:t>: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전체는 중괄호</a:t>
            </a:r>
            <a:r>
              <a:rPr lang="en-US" altLang="ko-KR" dirty="0"/>
              <a:t>(curly brace) {…}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/>
            <a:r>
              <a:rPr lang="en-US" altLang="ko-KR" dirty="0"/>
              <a:t>■ </a:t>
            </a:r>
            <a:r>
              <a:rPr lang="ko-KR" altLang="en-US" dirty="0" err="1"/>
              <a:t>딕셔너리는</a:t>
            </a:r>
            <a:r>
              <a:rPr lang="ko-KR" altLang="en-US" dirty="0"/>
              <a:t> 중괄호 </a:t>
            </a:r>
            <a:r>
              <a:rPr lang="en-US" altLang="ko-KR" dirty="0"/>
              <a:t>{…} </a:t>
            </a:r>
            <a:r>
              <a:rPr lang="ko-KR" altLang="en-US" dirty="0"/>
              <a:t>사이에 키와 값의 항목을 기술한다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■ </a:t>
            </a:r>
            <a:r>
              <a:rPr lang="ko-KR" altLang="en-US" dirty="0" err="1"/>
              <a:t>딕셔너리의</a:t>
            </a:r>
            <a:r>
              <a:rPr lang="ko-KR" altLang="en-US" dirty="0"/>
              <a:t> 항목 순서는 의미가 없으며</a:t>
            </a:r>
            <a:r>
              <a:rPr lang="en-US" altLang="ko-KR" dirty="0"/>
              <a:t>, </a:t>
            </a:r>
            <a:r>
              <a:rPr lang="ko-KR" altLang="en-US" dirty="0"/>
              <a:t>키는 중복될 수 없다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■ </a:t>
            </a:r>
            <a:r>
              <a:rPr lang="ko-KR" altLang="en-US" dirty="0"/>
              <a:t>키는 수정될 수 없지만</a:t>
            </a:r>
            <a:r>
              <a:rPr lang="en-US" altLang="ko-KR" dirty="0"/>
              <a:t>, </a:t>
            </a:r>
            <a:r>
              <a:rPr lang="ko-KR" altLang="en-US" dirty="0"/>
              <a:t>값은 수정될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■ </a:t>
            </a:r>
            <a:r>
              <a:rPr lang="ko-KR" altLang="en-US" dirty="0"/>
              <a:t>값은 키로 참조된다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73" y="3686939"/>
            <a:ext cx="6325464" cy="1278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60" y="5066751"/>
            <a:ext cx="4960963" cy="10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리스트나 </a:t>
            </a:r>
            <a:r>
              <a:rPr lang="ko-KR" altLang="en-US" dirty="0" err="1"/>
              <a:t>튜플로</a:t>
            </a:r>
            <a:r>
              <a:rPr lang="ko-KR" altLang="en-US" dirty="0"/>
              <a:t> 키</a:t>
            </a:r>
            <a:r>
              <a:rPr lang="en-US" altLang="ko-KR" dirty="0"/>
              <a:t>-</a:t>
            </a:r>
            <a:r>
              <a:rPr lang="ko-KR" altLang="en-US" dirty="0"/>
              <a:t>값 항목인 </a:t>
            </a:r>
            <a:r>
              <a:rPr lang="ko-KR" altLang="en-US" dirty="0" err="1"/>
              <a:t>딕셔너리를</a:t>
            </a:r>
            <a:r>
              <a:rPr lang="ko-KR" altLang="en-US" dirty="0"/>
              <a:t>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27" y="4175736"/>
            <a:ext cx="6195874" cy="914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28" y="3482385"/>
            <a:ext cx="2200484" cy="491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443" y="2357297"/>
            <a:ext cx="4142088" cy="940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444" y="1697226"/>
            <a:ext cx="3218748" cy="4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76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enumerate()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부터 시작하는 첨자와 항목 값의 </a:t>
            </a:r>
            <a:r>
              <a:rPr lang="ko-KR" altLang="en-US" dirty="0" err="1"/>
              <a:t>튜플</a:t>
            </a:r>
            <a:r>
              <a:rPr lang="ko-KR" altLang="en-US" dirty="0"/>
              <a:t> 리스트를 생성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23" y="1575776"/>
            <a:ext cx="4822780" cy="723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23" y="2288502"/>
            <a:ext cx="5623705" cy="7320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35" y="3138615"/>
            <a:ext cx="4779719" cy="688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56" y="3863699"/>
            <a:ext cx="5200683" cy="241957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600834" y="3886478"/>
            <a:ext cx="3337510" cy="1362535"/>
            <a:chOff x="4417305" y="4244631"/>
            <a:chExt cx="3924300" cy="170131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7305" y="4244631"/>
              <a:ext cx="3924300" cy="12477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2473" y="5422068"/>
              <a:ext cx="1085850" cy="523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954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간의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튜플과</a:t>
            </a:r>
            <a:r>
              <a:rPr lang="ko-KR" altLang="en-US" dirty="0"/>
              <a:t> 시퀀스 간의 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리스트와 집합 간의 변환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402" y="1654255"/>
            <a:ext cx="3028950" cy="131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48" y="3056238"/>
            <a:ext cx="5791200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948" y="4966141"/>
            <a:ext cx="4610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8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err="1"/>
              <a:t>딕셔너리를</a:t>
            </a:r>
            <a:r>
              <a:rPr lang="ko-KR" altLang="en-US" sz="2400" dirty="0"/>
              <a:t> 다른 시퀀스로 변환하면 항목이 키로만 구성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9" y="1639370"/>
            <a:ext cx="5648325" cy="990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49" y="2884822"/>
            <a:ext cx="2667000" cy="590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9" y="3730224"/>
            <a:ext cx="25908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59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코딩</a:t>
            </a:r>
            <a:r>
              <a:rPr lang="en-US" altLang="ko-KR" dirty="0"/>
              <a:t>: </a:t>
            </a:r>
            <a:r>
              <a:rPr lang="ko-KR" altLang="en-US" dirty="0"/>
              <a:t>구기 종목의 팀원 수를 </a:t>
            </a:r>
            <a:r>
              <a:rPr lang="ko-KR" altLang="en-US" dirty="0" err="1"/>
              <a:t>딕셔너리로</a:t>
            </a:r>
            <a:r>
              <a:rPr lang="ko-KR" altLang="en-US" dirty="0"/>
              <a:t>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40122" y="1182370"/>
            <a:ext cx="7333708" cy="4848958"/>
            <a:chOff x="737899" y="1006523"/>
            <a:chExt cx="7333708" cy="484895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899" y="1006523"/>
              <a:ext cx="7153275" cy="184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432" y="2845581"/>
              <a:ext cx="7115175" cy="300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518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29" y="263771"/>
            <a:ext cx="5980872" cy="63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446030"/>
            <a:ext cx="6979260" cy="61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3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일상 코딩</a:t>
            </a:r>
            <a:r>
              <a:rPr lang="en-US" altLang="ko-KR" sz="2400" dirty="0"/>
              <a:t>: </a:t>
            </a:r>
            <a:r>
              <a:rPr lang="ko-KR" altLang="en-US" sz="2400" dirty="0"/>
              <a:t>강좌 정보로 </a:t>
            </a:r>
            <a:r>
              <a:rPr lang="ko-KR" altLang="en-US" sz="2400" dirty="0" err="1"/>
              <a:t>딕셔너리를</a:t>
            </a:r>
            <a:r>
              <a:rPr lang="ko-KR" altLang="en-US" sz="2400" dirty="0"/>
              <a:t> 생성해 각각의 항목 값 참조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빈 </a:t>
            </a:r>
            <a:r>
              <a:rPr lang="ko-KR" altLang="en-US" dirty="0" err="1"/>
              <a:t>딕셔너리</a:t>
            </a:r>
            <a:endParaRPr lang="en-US" altLang="ko-KR" dirty="0"/>
          </a:p>
          <a:p>
            <a:pPr lvl="1"/>
            <a:r>
              <a:rPr lang="ko-KR" altLang="en-US" dirty="0"/>
              <a:t>빈 중괄호 </a:t>
            </a:r>
            <a:r>
              <a:rPr lang="en-US" altLang="ko-KR" dirty="0"/>
              <a:t>{}</a:t>
            </a:r>
          </a:p>
          <a:p>
            <a:pPr lvl="1"/>
            <a:r>
              <a:rPr lang="en-US" altLang="ko-KR" dirty="0" err="1"/>
              <a:t>dict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73" y="2144503"/>
            <a:ext cx="5579153" cy="4084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59" y="1474076"/>
            <a:ext cx="3944204" cy="7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dict</a:t>
            </a:r>
            <a:r>
              <a:rPr lang="en-US" altLang="ko-KR" dirty="0"/>
              <a:t>()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dict</a:t>
            </a:r>
            <a:r>
              <a:rPr lang="en-US" altLang="ko-KR" dirty="0"/>
              <a:t>( )</a:t>
            </a:r>
          </a:p>
          <a:p>
            <a:pPr lvl="1"/>
            <a:r>
              <a:rPr lang="ko-KR" altLang="en-US" dirty="0"/>
              <a:t>일련의 키</a:t>
            </a:r>
            <a:r>
              <a:rPr lang="en-US" altLang="ko-KR" dirty="0"/>
              <a:t>-</a:t>
            </a:r>
            <a:r>
              <a:rPr lang="ko-KR" altLang="en-US" dirty="0"/>
              <a:t>값 쌍으로 </a:t>
            </a:r>
            <a:r>
              <a:rPr lang="en-US" altLang="ko-KR" dirty="0"/>
              <a:t>[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] </a:t>
            </a:r>
            <a:r>
              <a:rPr lang="ko-KR" altLang="en-US" dirty="0"/>
              <a:t>리스트 형식과 </a:t>
            </a:r>
            <a:r>
              <a:rPr lang="en-US" altLang="ko-KR" dirty="0"/>
              <a:t>(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) </a:t>
            </a:r>
            <a:r>
              <a:rPr lang="ko-KR" altLang="en-US" dirty="0" err="1"/>
              <a:t>튜플</a:t>
            </a:r>
            <a:r>
              <a:rPr lang="ko-KR" altLang="en-US" dirty="0"/>
              <a:t> 형식을 모두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키가 단순 문자열이면 간단히 월</a:t>
            </a:r>
            <a:r>
              <a:rPr lang="en-US" altLang="ko-KR" dirty="0"/>
              <a:t>=‘</a:t>
            </a:r>
            <a:r>
              <a:rPr lang="en-US" altLang="ko-KR" dirty="0" err="1"/>
              <a:t>monday</a:t>
            </a:r>
            <a:r>
              <a:rPr lang="en-US" altLang="ko-KR" dirty="0"/>
              <a:t>’</a:t>
            </a:r>
            <a:r>
              <a:rPr lang="ko-KR" altLang="en-US" dirty="0"/>
              <a:t>처럼 키</a:t>
            </a:r>
            <a:r>
              <a:rPr lang="en-US" altLang="ko-KR" dirty="0"/>
              <a:t>=</a:t>
            </a:r>
            <a:r>
              <a:rPr lang="ko-KR" altLang="en-US" dirty="0"/>
              <a:t>값 항목 나열로도 지정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문자열 입력 오류 발생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59" y="1917477"/>
            <a:ext cx="5781761" cy="18493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23" y="4260794"/>
            <a:ext cx="6851176" cy="777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E12681-4EAC-4E1C-9CDB-26C9E2307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689" y="5426864"/>
            <a:ext cx="4526622" cy="8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1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일상 코딩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방탄소년단</a:t>
            </a:r>
            <a:r>
              <a:rPr lang="ko-KR" altLang="en-US" sz="2000" dirty="0"/>
              <a:t> 정보를 저장하는 다양한 </a:t>
            </a:r>
            <a:r>
              <a:rPr lang="ko-KR" altLang="en-US" sz="2000" dirty="0" err="1"/>
              <a:t>딕셔너리</a:t>
            </a:r>
            <a:r>
              <a:rPr lang="ko-KR" altLang="en-US" sz="2000" dirty="0"/>
              <a:t> 생성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16" y="999905"/>
            <a:ext cx="5510271" cy="56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키로 정수</a:t>
            </a:r>
            <a:r>
              <a:rPr lang="en-US" altLang="ko-KR" dirty="0"/>
              <a:t>, </a:t>
            </a:r>
            <a:r>
              <a:rPr lang="ko-KR" altLang="en-US" dirty="0"/>
              <a:t>실수 등 사용 가능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585297" cy="515150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키는 수정 불가능한 객체는 모두 가능</a:t>
            </a:r>
            <a:endParaRPr lang="en-US" altLang="ko-KR" dirty="0"/>
          </a:p>
          <a:p>
            <a:pPr lvl="1"/>
            <a:r>
              <a:rPr lang="ko-KR" altLang="en-US" dirty="0"/>
              <a:t>정수는 물론 실수도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새로운 키로 대입</a:t>
            </a:r>
            <a:endParaRPr lang="en-US" altLang="ko-KR" dirty="0"/>
          </a:p>
          <a:p>
            <a:pPr lvl="1"/>
            <a:r>
              <a:rPr lang="ko-KR" altLang="en-US" dirty="0"/>
              <a:t>새로운 키</a:t>
            </a:r>
            <a:r>
              <a:rPr lang="en-US" altLang="ko-KR" dirty="0"/>
              <a:t>-</a:t>
            </a:r>
            <a:r>
              <a:rPr lang="ko-KR" altLang="en-US" dirty="0"/>
              <a:t>값의 항목이 삽입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month[0]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은 첨자가 아니라 키를 의미</a:t>
            </a:r>
            <a:endParaRPr lang="en-US" altLang="ko-KR" dirty="0"/>
          </a:p>
          <a:p>
            <a:pPr lvl="1"/>
            <a:r>
              <a:rPr lang="en-US" altLang="ko-KR" dirty="0"/>
              <a:t>month</a:t>
            </a:r>
            <a:r>
              <a:rPr lang="ko-KR" altLang="en-US" dirty="0"/>
              <a:t>에는 키 </a:t>
            </a:r>
            <a:r>
              <a:rPr lang="en-US" altLang="ko-KR" dirty="0"/>
              <a:t>0</a:t>
            </a:r>
            <a:r>
              <a:rPr lang="ko-KR" altLang="en-US" dirty="0"/>
              <a:t>이 없으므로 </a:t>
            </a:r>
            <a:r>
              <a:rPr lang="en-US" altLang="ko-KR" dirty="0" err="1"/>
              <a:t>KeyError</a:t>
            </a:r>
            <a:r>
              <a:rPr lang="ko-KR" altLang="en-US" dirty="0"/>
              <a:t>가 발생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605" y="1374894"/>
            <a:ext cx="5205129" cy="489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일상 코딩</a:t>
            </a:r>
            <a:r>
              <a:rPr lang="en-US" altLang="ko-KR" sz="2400" dirty="0"/>
              <a:t>: 1</a:t>
            </a:r>
            <a:r>
              <a:rPr lang="ko-KR" altLang="en-US" sz="2400" dirty="0"/>
              <a:t>월에서 </a:t>
            </a:r>
            <a:r>
              <a:rPr lang="en-US" altLang="ko-KR" sz="2400" dirty="0"/>
              <a:t>9</a:t>
            </a:r>
            <a:r>
              <a:rPr lang="ko-KR" altLang="en-US" sz="2400" dirty="0"/>
              <a:t>월의 영어 단어로 구성되는 </a:t>
            </a:r>
            <a:r>
              <a:rPr lang="ko-KR" altLang="en-US" sz="2400" dirty="0" err="1"/>
              <a:t>딕셔너리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49" y="1072151"/>
            <a:ext cx="5885450" cy="52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1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keys( 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키로만 구성된 리스트를 반환</a:t>
            </a:r>
            <a:endParaRPr lang="en-US" altLang="ko-KR" dirty="0"/>
          </a:p>
          <a:p>
            <a:pPr lvl="1"/>
            <a:r>
              <a:rPr lang="en-US" altLang="ko-KR" dirty="0"/>
              <a:t>for</a:t>
            </a:r>
            <a:r>
              <a:rPr lang="ko-KR" altLang="en-US" dirty="0"/>
              <a:t>문에서 시퀀스 위치에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keys( )</a:t>
            </a:r>
            <a:r>
              <a:rPr lang="ko-KR" altLang="en-US" dirty="0"/>
              <a:t>를 사용하면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항목을 참조하는 구문을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99" y="3954083"/>
            <a:ext cx="3997230" cy="1739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99" y="2219839"/>
            <a:ext cx="6416606" cy="12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541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17393</TotalTime>
  <Words>763</Words>
  <Application>Microsoft Office PowerPoint</Application>
  <PresentationFormat>화면 슬라이드 쇼(4:3)</PresentationFormat>
  <Paragraphs>208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a바른생각</vt:lpstr>
      <vt:lpstr>나눔고딕</vt:lpstr>
      <vt:lpstr>맑은 고딕</vt:lpstr>
      <vt:lpstr>여기어때 잘난체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딕셔러리</vt:lpstr>
      <vt:lpstr>일상 코딩: 강좌 정보로 딕셔너리를 생성해 각각의 항목 값 참조</vt:lpstr>
      <vt:lpstr>함수 dict()의 사용</vt:lpstr>
      <vt:lpstr>일상 코딩: 방탄소년단 정보를 저장하는 다양한 딕셔너리 생성 방법</vt:lpstr>
      <vt:lpstr>딕셔너리의 키로 정수, 실수 등 사용 가능</vt:lpstr>
      <vt:lpstr>일상 코딩: 1월에서 9월의 영어 단어로 구성되는 딕셔너리</vt:lpstr>
      <vt:lpstr>딕셔너리 메소드 keys( )</vt:lpstr>
      <vt:lpstr>딕셔너리 메소드 items( )</vt:lpstr>
      <vt:lpstr>메소드 values()와 for 문</vt:lpstr>
      <vt:lpstr>일상 코딩: 네 계절 단어의 한영 사전을 만들어 항목 순회</vt:lpstr>
      <vt:lpstr>메소드 get()</vt:lpstr>
      <vt:lpstr>메소드 clear()와 문장 del</vt:lpstr>
      <vt:lpstr>일상 코딩: 사계절 단어의 한영 사전을 만들어 항목 순회</vt:lpstr>
      <vt:lpstr>딕셔너리를 결합하는 메소드 update( )</vt:lpstr>
      <vt:lpstr>PowerPoint 프레젠테이션</vt:lpstr>
      <vt:lpstr>원소는 유일하고 순서는 의미 없는 집합</vt:lpstr>
      <vt:lpstr>내장 함수 set( )을 활용한 집합 생성</vt:lpstr>
      <vt:lpstr>중괄호로 직접 원소를 나열해 집합 생성</vt:lpstr>
      <vt:lpstr>일상 코딩: 한 글자 단어로 구성된 집합 만들기</vt:lpstr>
      <vt:lpstr>집합의 원소 추가와 삭제</vt:lpstr>
      <vt:lpstr>일상 코딩: 로또 번호를 집합을 이용해 생성</vt:lpstr>
      <vt:lpstr>합집합 </vt:lpstr>
      <vt:lpstr>교집합과 차집합</vt:lpstr>
      <vt:lpstr>여집합 등</vt:lpstr>
      <vt:lpstr>일상 코딩: 요일로 구성된 집합의 연산</vt:lpstr>
      <vt:lpstr>PowerPoint 프레젠테이션</vt:lpstr>
      <vt:lpstr>내장 함수 zip()</vt:lpstr>
      <vt:lpstr>2개의 리스트나 튜플로 키-값 항목인 딕셔너리를 생성</vt:lpstr>
      <vt:lpstr>내장 함수 enumerate()</vt:lpstr>
      <vt:lpstr>시퀀스 간의 변환</vt:lpstr>
      <vt:lpstr>딕셔너리를 다른 시퀀스로 변환하면 항목이 키로만 구성</vt:lpstr>
      <vt:lpstr>일상 코딩: 구기 종목의 팀원 수를 딕셔너리로 만들기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543</cp:revision>
  <dcterms:created xsi:type="dcterms:W3CDTF">2013-05-23T04:26:30Z</dcterms:created>
  <dcterms:modified xsi:type="dcterms:W3CDTF">2021-12-20T01:00:28Z</dcterms:modified>
</cp:coreProperties>
</file>